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4" d="100"/>
          <a:sy n="104" d="100"/>
        </p:scale>
        <p:origin x="-90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2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Лист1!$A$2:$A$12</c:f>
              <c:strCache>
                <c:ptCount val="11"/>
                <c:pt idx="0">
                  <c:v>Математика профильная</c:v>
                </c:pt>
                <c:pt idx="1">
                  <c:v>Математика базовая</c:v>
                </c:pt>
                <c:pt idx="2">
                  <c:v>История</c:v>
                </c:pt>
                <c:pt idx="3">
                  <c:v>Химия</c:v>
                </c:pt>
                <c:pt idx="4">
                  <c:v>Литература</c:v>
                </c:pt>
                <c:pt idx="5">
                  <c:v>Физика</c:v>
                </c:pt>
                <c:pt idx="6">
                  <c:v>Обществознание</c:v>
                </c:pt>
                <c:pt idx="7">
                  <c:v>Биология</c:v>
                </c:pt>
                <c:pt idx="8">
                  <c:v>География</c:v>
                </c:pt>
                <c:pt idx="9">
                  <c:v>Английский язык</c:v>
                </c:pt>
                <c:pt idx="10">
                  <c:v>Информатика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89</c:v>
                </c:pt>
                <c:pt idx="1">
                  <c:v>124</c:v>
                </c:pt>
                <c:pt idx="2">
                  <c:v>34</c:v>
                </c:pt>
                <c:pt idx="3">
                  <c:v>34</c:v>
                </c:pt>
                <c:pt idx="4">
                  <c:v>17</c:v>
                </c:pt>
                <c:pt idx="5">
                  <c:v>33</c:v>
                </c:pt>
                <c:pt idx="6">
                  <c:v>75</c:v>
                </c:pt>
                <c:pt idx="7">
                  <c:v>42</c:v>
                </c:pt>
                <c:pt idx="8">
                  <c:v>4</c:v>
                </c:pt>
                <c:pt idx="9">
                  <c:v>14</c:v>
                </c:pt>
                <c:pt idx="10">
                  <c:v>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828352"/>
        <c:axId val="21829888"/>
      </c:barChart>
      <c:catAx>
        <c:axId val="21828352"/>
        <c:scaling>
          <c:orientation val="minMax"/>
        </c:scaling>
        <c:delete val="0"/>
        <c:axPos val="b"/>
        <c:majorTickMark val="out"/>
        <c:minorTickMark val="none"/>
        <c:tickLblPos val="nextTo"/>
        <c:crossAx val="21829888"/>
        <c:crosses val="autoZero"/>
        <c:auto val="1"/>
        <c:lblAlgn val="ctr"/>
        <c:lblOffset val="100"/>
        <c:noMultiLvlLbl val="0"/>
      </c:catAx>
      <c:valAx>
        <c:axId val="218298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8283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Лист1!$A$2:$A$10</c:f>
              <c:strCache>
                <c:ptCount val="9"/>
                <c:pt idx="0">
                  <c:v>История</c:v>
                </c:pt>
                <c:pt idx="1">
                  <c:v>Химия</c:v>
                </c:pt>
                <c:pt idx="2">
                  <c:v>Литература</c:v>
                </c:pt>
                <c:pt idx="3">
                  <c:v>Физика</c:v>
                </c:pt>
                <c:pt idx="4">
                  <c:v>Обществознание</c:v>
                </c:pt>
                <c:pt idx="5">
                  <c:v>Биология</c:v>
                </c:pt>
                <c:pt idx="6">
                  <c:v>География</c:v>
                </c:pt>
                <c:pt idx="7">
                  <c:v>Английский язык</c:v>
                </c:pt>
                <c:pt idx="8">
                  <c:v>Информатика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16</c:v>
                </c:pt>
                <c:pt idx="1">
                  <c:v>46</c:v>
                </c:pt>
                <c:pt idx="2">
                  <c:v>8</c:v>
                </c:pt>
                <c:pt idx="3">
                  <c:v>48</c:v>
                </c:pt>
                <c:pt idx="4">
                  <c:v>243</c:v>
                </c:pt>
                <c:pt idx="5">
                  <c:v>202</c:v>
                </c:pt>
                <c:pt idx="6">
                  <c:v>356</c:v>
                </c:pt>
                <c:pt idx="7">
                  <c:v>33</c:v>
                </c:pt>
                <c:pt idx="8">
                  <c:v>362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907328"/>
        <c:axId val="21908864"/>
      </c:barChart>
      <c:catAx>
        <c:axId val="21907328"/>
        <c:scaling>
          <c:orientation val="minMax"/>
        </c:scaling>
        <c:delete val="0"/>
        <c:axPos val="b"/>
        <c:majorTickMark val="out"/>
        <c:minorTickMark val="none"/>
        <c:tickLblPos val="nextTo"/>
        <c:crossAx val="21908864"/>
        <c:crosses val="autoZero"/>
        <c:auto val="1"/>
        <c:lblAlgn val="ctr"/>
        <c:lblOffset val="100"/>
        <c:noMultiLvlLbl val="0"/>
      </c:catAx>
      <c:valAx>
        <c:axId val="219088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9073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4C71EC6-210F-42DE-9C53-41977AD35B3D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Особенности ГИА в 2025 году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5158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Апелляции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Несогласие с выставленными баллами</a:t>
            </a:r>
          </a:p>
          <a:p>
            <a:r>
              <a:rPr lang="ru-RU" dirty="0" smtClean="0"/>
              <a:t>Нарушение Порядка ГИА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386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Аттестаты с отличием и медали в 11 классе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I</a:t>
            </a:r>
            <a:r>
              <a:rPr lang="ru-RU" b="1" dirty="0" smtClean="0"/>
              <a:t> степень</a:t>
            </a:r>
          </a:p>
          <a:p>
            <a:pPr marL="0" indent="0">
              <a:buNone/>
            </a:pPr>
            <a:r>
              <a:rPr lang="ru-RU" dirty="0" smtClean="0"/>
              <a:t>В аттестате только «5», ЕГЭ по русскому языку </a:t>
            </a:r>
            <a:r>
              <a:rPr lang="ru-RU" dirty="0" smtClean="0"/>
              <a:t>сдан </a:t>
            </a:r>
            <a:r>
              <a:rPr lang="ru-RU" dirty="0" smtClean="0"/>
              <a:t>на 70 баллов и ЕГЭ по предмету по выбору </a:t>
            </a:r>
            <a:r>
              <a:rPr lang="ru-RU" dirty="0" smtClean="0"/>
              <a:t>сдан </a:t>
            </a:r>
            <a:r>
              <a:rPr lang="ru-RU" dirty="0" smtClean="0"/>
              <a:t>на 70 баллов</a:t>
            </a:r>
            <a:endParaRPr lang="ru-RU" dirty="0"/>
          </a:p>
          <a:p>
            <a:r>
              <a:rPr lang="en-US" b="1" dirty="0" smtClean="0"/>
              <a:t>II</a:t>
            </a:r>
            <a:r>
              <a:rPr lang="ru-RU" b="1" dirty="0" smtClean="0"/>
              <a:t> степень</a:t>
            </a:r>
          </a:p>
          <a:p>
            <a:pPr marL="0" indent="0">
              <a:buNone/>
            </a:pPr>
            <a:r>
              <a:rPr lang="ru-RU" dirty="0" smtClean="0"/>
              <a:t>В аттестате может быть не более двух «4», ЕГЭ по русскому языку </a:t>
            </a:r>
            <a:r>
              <a:rPr lang="ru-RU" dirty="0" smtClean="0"/>
              <a:t>сдан </a:t>
            </a:r>
            <a:r>
              <a:rPr lang="ru-RU" dirty="0" smtClean="0"/>
              <a:t>на 60 баллов и ЕГЭ по предмету по выбору </a:t>
            </a:r>
            <a:r>
              <a:rPr lang="ru-RU" dirty="0" smtClean="0"/>
              <a:t>сдан </a:t>
            </a:r>
            <a:r>
              <a:rPr lang="ru-RU" dirty="0" smtClean="0"/>
              <a:t>на 60 баллов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305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Аттестаты с отличием </a:t>
            </a:r>
            <a:br>
              <a:rPr lang="ru-RU" dirty="0" smtClean="0"/>
            </a:br>
            <a:r>
              <a:rPr lang="ru-RU" dirty="0" smtClean="0"/>
              <a:t>в 9 классе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Все экзамены сданы успешно и </a:t>
            </a:r>
            <a:r>
              <a:rPr lang="ru-RU" dirty="0"/>
              <a:t>в</a:t>
            </a:r>
            <a:r>
              <a:rPr lang="ru-RU" dirty="0" smtClean="0"/>
              <a:t>се отметки в аттестате «отлично».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/>
              <a:t>*</a:t>
            </a:r>
            <a:r>
              <a:rPr lang="ru-RU" dirty="0" smtClean="0"/>
              <a:t>Отметка в аттестате – это годовая отметка по всем предметам учебного плана, в </a:t>
            </a:r>
            <a:r>
              <a:rPr lang="ru-RU" dirty="0" err="1" smtClean="0"/>
              <a:t>т.ч</a:t>
            </a:r>
            <a:r>
              <a:rPr lang="ru-RU" dirty="0" smtClean="0"/>
              <a:t>. среднее арифметическое между годовой отметкой и отметкой за экзамен по 4 сдаваемым предметам.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9113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Допуск к ГИА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0819988"/>
              </p:ext>
            </p:extLst>
          </p:nvPr>
        </p:nvGraphicFramePr>
        <p:xfrm>
          <a:off x="1463675" y="2119313"/>
          <a:ext cx="6196012" cy="192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8006"/>
                <a:gridCol w="309800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 класс</a:t>
                      </a:r>
                      <a:endParaRPr lang="ru-RU" dirty="0"/>
                    </a:p>
                  </a:txBody>
                  <a:tcPr marL="68845" marR="688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 класс</a:t>
                      </a:r>
                      <a:endParaRPr lang="ru-RU" dirty="0"/>
                    </a:p>
                  </a:txBody>
                  <a:tcPr marL="68845" marR="68845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Итоговое собеседование</a:t>
                      </a:r>
                    </a:p>
                    <a:p>
                      <a:r>
                        <a:rPr lang="ru-RU" dirty="0" smtClean="0"/>
                        <a:t>12.02.2025, 12.03.2025, 21.04.2025</a:t>
                      </a:r>
                      <a:endParaRPr lang="ru-RU" dirty="0"/>
                    </a:p>
                  </a:txBody>
                  <a:tcPr marL="68845" marR="68845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Итоговое сочинение (изложение)</a:t>
                      </a:r>
                    </a:p>
                    <a:p>
                      <a:r>
                        <a:rPr lang="ru-RU" dirty="0" smtClean="0"/>
                        <a:t>04.12.2024, 05.02.2025</a:t>
                      </a:r>
                      <a:endParaRPr lang="ru-RU" dirty="0"/>
                    </a:p>
                  </a:txBody>
                  <a:tcPr marL="68845" marR="68845"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Наличие итоговых отметок по всем предметам учебного плана</a:t>
                      </a:r>
                      <a:r>
                        <a:rPr lang="ru-RU" baseline="0" dirty="0" smtClean="0"/>
                        <a:t> не ниже «удовлетворительно»</a:t>
                      </a:r>
                      <a:endParaRPr lang="ru-RU" dirty="0"/>
                    </a:p>
                  </a:txBody>
                  <a:tcPr marL="68845" marR="68845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5002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Заявление на ГИА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9 класс – до 01 марта</a:t>
            </a:r>
          </a:p>
          <a:p>
            <a:r>
              <a:rPr lang="ru-RU" dirty="0" smtClean="0"/>
              <a:t>11 класс – до 01 февраля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5956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Выбор предметов в 11 классе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1503262"/>
              </p:ext>
            </p:extLst>
          </p:nvPr>
        </p:nvGraphicFramePr>
        <p:xfrm>
          <a:off x="1463675" y="2119313"/>
          <a:ext cx="6196013" cy="360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03834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Выбор предметов в 9</a:t>
            </a:r>
            <a:br>
              <a:rPr lang="ru-RU" dirty="0" smtClean="0"/>
            </a:br>
            <a:r>
              <a:rPr lang="ru-RU" dirty="0" smtClean="0"/>
              <a:t> классе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1607857"/>
              </p:ext>
            </p:extLst>
          </p:nvPr>
        </p:nvGraphicFramePr>
        <p:xfrm>
          <a:off x="1463675" y="2119313"/>
          <a:ext cx="6196013" cy="360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18685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ППЭ ЕГЭ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5"/>
                </a:solidFill>
              </a:rPr>
              <a:t>Волховская школа №1</a:t>
            </a:r>
          </a:p>
          <a:p>
            <a:pPr marL="0" indent="0">
              <a:buNone/>
            </a:pPr>
            <a:r>
              <a:rPr lang="ru-RU" dirty="0" err="1" smtClean="0"/>
              <a:t>Волховские</a:t>
            </a:r>
            <a:r>
              <a:rPr lang="ru-RU" dirty="0" smtClean="0"/>
              <a:t> школы, Усадищенская школа</a:t>
            </a:r>
          </a:p>
          <a:p>
            <a:r>
              <a:rPr lang="ru-RU" b="1" dirty="0" smtClean="0">
                <a:solidFill>
                  <a:schemeClr val="accent5"/>
                </a:solidFill>
              </a:rPr>
              <a:t>Сясьстройская школа №2 </a:t>
            </a:r>
          </a:p>
          <a:p>
            <a:pPr marL="0" indent="0">
              <a:buNone/>
            </a:pPr>
            <a:r>
              <a:rPr lang="ru-RU" dirty="0" smtClean="0"/>
              <a:t>Новоладожская школа, </a:t>
            </a:r>
            <a:r>
              <a:rPr lang="ru-RU" dirty="0" err="1" smtClean="0"/>
              <a:t>Сясьстройские</a:t>
            </a:r>
            <a:r>
              <a:rPr lang="ru-RU" dirty="0" smtClean="0"/>
              <a:t> школы, Пашская школа, </a:t>
            </a:r>
            <a:r>
              <a:rPr lang="ru-RU" dirty="0" err="1" smtClean="0"/>
              <a:t>Свирицкая</a:t>
            </a:r>
            <a:r>
              <a:rPr lang="ru-RU" dirty="0" smtClean="0"/>
              <a:t> школа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1261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ППЭ ОГЭ </a:t>
            </a:r>
            <a:r>
              <a:rPr lang="ru-RU" sz="2400" dirty="0" smtClean="0"/>
              <a:t>(предварительно)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Волховская городская гимназия (</a:t>
            </a:r>
            <a:r>
              <a:rPr lang="ru-RU" dirty="0" err="1" smtClean="0"/>
              <a:t>англ.яз</a:t>
            </a:r>
            <a:r>
              <a:rPr lang="ru-RU" dirty="0" smtClean="0"/>
              <a:t>., химия, икт)</a:t>
            </a:r>
          </a:p>
          <a:p>
            <a:r>
              <a:rPr lang="ru-RU" dirty="0" smtClean="0"/>
              <a:t>Волховская школа №5</a:t>
            </a:r>
          </a:p>
          <a:p>
            <a:r>
              <a:rPr lang="ru-RU" dirty="0" smtClean="0"/>
              <a:t>Волховская школа №6 (икт)</a:t>
            </a:r>
          </a:p>
          <a:p>
            <a:r>
              <a:rPr lang="ru-RU" dirty="0" smtClean="0"/>
              <a:t>Волховская школа №7 (химия)</a:t>
            </a:r>
          </a:p>
          <a:p>
            <a:r>
              <a:rPr lang="ru-RU" dirty="0" smtClean="0"/>
              <a:t>Школа №8 города Волхова (физика, икт)</a:t>
            </a:r>
          </a:p>
          <a:p>
            <a:r>
              <a:rPr lang="ru-RU" dirty="0" smtClean="0"/>
              <a:t>Новоладожская школа (икт)</a:t>
            </a:r>
          </a:p>
          <a:p>
            <a:r>
              <a:rPr lang="ru-RU" dirty="0" smtClean="0"/>
              <a:t>Сясьстройская школа №1 (химия, икт)</a:t>
            </a:r>
          </a:p>
          <a:p>
            <a:r>
              <a:rPr lang="ru-RU" dirty="0" smtClean="0"/>
              <a:t>Пашская школа (икт)</a:t>
            </a:r>
          </a:p>
          <a:p>
            <a:r>
              <a:rPr lang="ru-RU" dirty="0" smtClean="0"/>
              <a:t>Усадищенская школа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051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955234"/>
          </a:xfrm>
        </p:spPr>
        <p:txBody>
          <a:bodyPr/>
          <a:lstStyle/>
          <a:p>
            <a:r>
              <a:rPr lang="ru-RU" dirty="0" smtClean="0"/>
              <a:t>Расписание ЕГЭ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8167227"/>
              </p:ext>
            </p:extLst>
          </p:nvPr>
        </p:nvGraphicFramePr>
        <p:xfrm>
          <a:off x="1475656" y="1772816"/>
          <a:ext cx="6196012" cy="397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1076"/>
                <a:gridCol w="434493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Дата</a:t>
                      </a:r>
                      <a:endParaRPr lang="ru-RU" dirty="0"/>
                    </a:p>
                  </a:txBody>
                  <a:tcPr marL="68845" marR="68845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Предметы</a:t>
                      </a:r>
                      <a:endParaRPr lang="ru-RU" dirty="0"/>
                    </a:p>
                  </a:txBody>
                  <a:tcPr marL="68845" marR="68845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23.05</a:t>
                      </a:r>
                      <a:endParaRPr lang="ru-RU" dirty="0"/>
                    </a:p>
                  </a:txBody>
                  <a:tcPr marL="68845" marR="68845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История, литература, химия</a:t>
                      </a:r>
                      <a:endParaRPr lang="ru-RU" dirty="0"/>
                    </a:p>
                  </a:txBody>
                  <a:tcPr marL="68845" marR="68845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27.05</a:t>
                      </a:r>
                      <a:endParaRPr lang="ru-RU" dirty="0"/>
                    </a:p>
                  </a:txBody>
                  <a:tcPr marL="68845" marR="68845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Математика</a:t>
                      </a:r>
                      <a:endParaRPr lang="ru-RU" dirty="0"/>
                    </a:p>
                  </a:txBody>
                  <a:tcPr marL="68845" marR="68845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30.05</a:t>
                      </a:r>
                      <a:endParaRPr lang="ru-RU" dirty="0"/>
                    </a:p>
                  </a:txBody>
                  <a:tcPr marL="68845" marR="68845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Русский язык</a:t>
                      </a:r>
                      <a:endParaRPr lang="ru-RU" dirty="0"/>
                    </a:p>
                  </a:txBody>
                  <a:tcPr marL="68845" marR="68845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02.06</a:t>
                      </a:r>
                      <a:endParaRPr lang="ru-RU" dirty="0"/>
                    </a:p>
                  </a:txBody>
                  <a:tcPr marL="68845" marR="6884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Обществознание, физика</a:t>
                      </a:r>
                    </a:p>
                  </a:txBody>
                  <a:tcPr marL="68845" marR="68845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05.06</a:t>
                      </a:r>
                      <a:endParaRPr lang="ru-RU" dirty="0"/>
                    </a:p>
                  </a:txBody>
                  <a:tcPr marL="68845" marR="6884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Биология,</a:t>
                      </a:r>
                      <a:r>
                        <a:rPr lang="ru-RU" baseline="0" dirty="0" smtClean="0"/>
                        <a:t> география, английский язык (п)</a:t>
                      </a:r>
                      <a:endParaRPr lang="ru-RU" dirty="0" smtClean="0"/>
                    </a:p>
                  </a:txBody>
                  <a:tcPr marL="68845" marR="68845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10.06</a:t>
                      </a:r>
                      <a:endParaRPr lang="ru-RU" dirty="0"/>
                    </a:p>
                  </a:txBody>
                  <a:tcPr marL="68845" marR="68845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Информатика, английский</a:t>
                      </a:r>
                      <a:r>
                        <a:rPr lang="ru-RU" baseline="0" dirty="0" smtClean="0"/>
                        <a:t> язык (у)</a:t>
                      </a:r>
                      <a:endParaRPr lang="ru-RU" dirty="0"/>
                    </a:p>
                  </a:txBody>
                  <a:tcPr marL="68845" marR="68845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11.06</a:t>
                      </a:r>
                      <a:endParaRPr lang="ru-RU" dirty="0"/>
                    </a:p>
                  </a:txBody>
                  <a:tcPr marL="68845" marR="68845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Информатика, английский</a:t>
                      </a:r>
                      <a:r>
                        <a:rPr lang="ru-RU" baseline="0" dirty="0" smtClean="0"/>
                        <a:t> язык (у)</a:t>
                      </a:r>
                      <a:endParaRPr lang="ru-RU" dirty="0"/>
                    </a:p>
                  </a:txBody>
                  <a:tcPr marL="68845" marR="68845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16-20,23.06</a:t>
                      </a:r>
                      <a:endParaRPr lang="ru-RU" dirty="0"/>
                    </a:p>
                  </a:txBody>
                  <a:tcPr marL="68845" marR="68845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Резервные дни</a:t>
                      </a:r>
                      <a:endParaRPr lang="ru-RU" dirty="0"/>
                    </a:p>
                  </a:txBody>
                  <a:tcPr marL="68845" marR="68845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3-4.07</a:t>
                      </a:r>
                      <a:endParaRPr lang="ru-RU" dirty="0"/>
                    </a:p>
                  </a:txBody>
                  <a:tcPr marL="68845" marR="68845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Дополнительный день</a:t>
                      </a:r>
                      <a:endParaRPr lang="ru-RU" dirty="0"/>
                    </a:p>
                  </a:txBody>
                  <a:tcPr marL="68845" marR="6884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0312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883225"/>
          </a:xfrm>
        </p:spPr>
        <p:txBody>
          <a:bodyPr/>
          <a:lstStyle/>
          <a:p>
            <a:r>
              <a:rPr lang="ru-RU" dirty="0" smtClean="0"/>
              <a:t>Расписание ОГЭ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4870559"/>
              </p:ext>
            </p:extLst>
          </p:nvPr>
        </p:nvGraphicFramePr>
        <p:xfrm>
          <a:off x="1403648" y="1772816"/>
          <a:ext cx="6196013" cy="41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2148"/>
                <a:gridCol w="4073865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Дата</a:t>
                      </a:r>
                      <a:endParaRPr lang="ru-RU" dirty="0"/>
                    </a:p>
                  </a:txBody>
                  <a:tcPr marL="68845" marR="68845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Предметы</a:t>
                      </a:r>
                      <a:endParaRPr lang="ru-RU" dirty="0"/>
                    </a:p>
                  </a:txBody>
                  <a:tcPr marL="68845" marR="68845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21.05</a:t>
                      </a:r>
                      <a:endParaRPr lang="ru-RU" dirty="0"/>
                    </a:p>
                  </a:txBody>
                  <a:tcPr marL="68845" marR="68845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Английский язык</a:t>
                      </a:r>
                      <a:endParaRPr lang="ru-RU" dirty="0"/>
                    </a:p>
                  </a:txBody>
                  <a:tcPr marL="68845" marR="68845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26.05</a:t>
                      </a:r>
                      <a:endParaRPr lang="ru-RU" dirty="0"/>
                    </a:p>
                  </a:txBody>
                  <a:tcPr marL="68845" marR="68845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Биология,</a:t>
                      </a:r>
                      <a:r>
                        <a:rPr lang="ru-RU" baseline="0" dirty="0" smtClean="0"/>
                        <a:t> информатика, обществознание, география</a:t>
                      </a:r>
                      <a:endParaRPr lang="ru-RU" dirty="0"/>
                    </a:p>
                  </a:txBody>
                  <a:tcPr marL="68845" marR="68845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29.05</a:t>
                      </a:r>
                      <a:endParaRPr lang="ru-RU" dirty="0"/>
                    </a:p>
                  </a:txBody>
                  <a:tcPr marL="68845" marR="68845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География, история, физика, химия</a:t>
                      </a:r>
                      <a:endParaRPr lang="ru-RU" dirty="0"/>
                    </a:p>
                  </a:txBody>
                  <a:tcPr marL="68845" marR="68845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03.06</a:t>
                      </a:r>
                      <a:endParaRPr lang="ru-RU" dirty="0"/>
                    </a:p>
                  </a:txBody>
                  <a:tcPr marL="68845" marR="6884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Математика</a:t>
                      </a:r>
                      <a:endParaRPr lang="ru-RU" dirty="0"/>
                    </a:p>
                  </a:txBody>
                  <a:tcPr marL="68845" marR="68845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06.06</a:t>
                      </a:r>
                      <a:endParaRPr lang="ru-RU" dirty="0"/>
                    </a:p>
                  </a:txBody>
                  <a:tcPr marL="68845" marR="6884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aseline="0" dirty="0" smtClean="0"/>
                        <a:t>География, информатика, обществознание</a:t>
                      </a:r>
                      <a:endParaRPr lang="ru-RU" dirty="0" smtClean="0"/>
                    </a:p>
                  </a:txBody>
                  <a:tcPr marL="68845" marR="68845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09.06</a:t>
                      </a:r>
                      <a:endParaRPr lang="ru-RU" dirty="0"/>
                    </a:p>
                  </a:txBody>
                  <a:tcPr marL="68845" marR="68845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Русский язык</a:t>
                      </a:r>
                      <a:endParaRPr lang="ru-RU" dirty="0"/>
                    </a:p>
                  </a:txBody>
                  <a:tcPr marL="68845" marR="68845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16.06</a:t>
                      </a:r>
                      <a:endParaRPr lang="ru-RU" dirty="0"/>
                    </a:p>
                  </a:txBody>
                  <a:tcPr marL="68845" marR="68845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Биология, информатика, литература, физика</a:t>
                      </a:r>
                      <a:endParaRPr lang="ru-RU" dirty="0"/>
                    </a:p>
                  </a:txBody>
                  <a:tcPr marL="68845" marR="68845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26-28,30.06-02.07</a:t>
                      </a:r>
                      <a:endParaRPr lang="ru-RU" dirty="0"/>
                    </a:p>
                  </a:txBody>
                  <a:tcPr marL="68845" marR="68845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Резервные дни</a:t>
                      </a:r>
                      <a:endParaRPr lang="ru-RU" dirty="0"/>
                    </a:p>
                  </a:txBody>
                  <a:tcPr marL="68845" marR="6884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051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149</TotalTime>
  <Words>368</Words>
  <Application>Microsoft Office PowerPoint</Application>
  <PresentationFormat>Экран (4:3)</PresentationFormat>
  <Paragraphs>81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Кнопка</vt:lpstr>
      <vt:lpstr>Особенности ГИА в 2025 году</vt:lpstr>
      <vt:lpstr>Допуск к ГИА</vt:lpstr>
      <vt:lpstr>Заявление на ГИА</vt:lpstr>
      <vt:lpstr>Выбор предметов в 11 классе</vt:lpstr>
      <vt:lpstr>Выбор предметов в 9  классе</vt:lpstr>
      <vt:lpstr>ППЭ ЕГЭ</vt:lpstr>
      <vt:lpstr>ППЭ ОГЭ (предварительно)</vt:lpstr>
      <vt:lpstr>Расписание ЕГЭ</vt:lpstr>
      <vt:lpstr>Расписание ОГЭ</vt:lpstr>
      <vt:lpstr>Апелляции</vt:lpstr>
      <vt:lpstr>Аттестаты с отличием и медали в 11 классе</vt:lpstr>
      <vt:lpstr>Аттестаты с отличием  в 9 классе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ГИА в 2025 году</dc:title>
  <dc:creator>user</dc:creator>
  <cp:lastModifiedBy>конференц</cp:lastModifiedBy>
  <cp:revision>9</cp:revision>
  <dcterms:created xsi:type="dcterms:W3CDTF">2025-02-19T09:49:54Z</dcterms:created>
  <dcterms:modified xsi:type="dcterms:W3CDTF">2025-03-05T10:24:38Z</dcterms:modified>
</cp:coreProperties>
</file>